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9" name="Shape 17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10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11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3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Bowl of salad with fried rice, boiled eggs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Bowl with salmon cakes, salad and houmo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Bowl of pappardelle pasta with parsley butter, roasted hazelnuts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bowl of salad with fried rice, boiled eggs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Body Level One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11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2pPr>
            <a:lvl3pPr marL="174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3pPr>
            <a:lvl4pPr marL="2381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4pPr>
            <a:lvl5pPr marL="3016250" indent="-476250" defTabSz="825500">
              <a:lnSpc>
                <a:spcPct val="100000"/>
              </a:lnSpc>
              <a:spcBef>
                <a:spcPts val="0"/>
              </a:spcBef>
              <a:buSzPct val="125000"/>
              <a:defRPr b="1" sz="3600"/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70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 defTabSz="2438337"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71" name="Body Level One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72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 and houmo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7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Live Video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2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9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png"/><Relationship Id="rId3" Type="http://schemas.openxmlformats.org/officeDocument/2006/relationships/video" Target="https://www.youtube.com/embed/-a0qNEhCly4?feature=oembed" TargetMode="External"/><Relationship Id="rId4" Type="http://schemas.openxmlformats.org/officeDocument/2006/relationships/image" Target="../media/image1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TIE-Logo-small.png" descr="TIE-Logo-small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17355" y="10896420"/>
            <a:ext cx="2949289" cy="2069127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Portraits in the style of David Hockney"/>
          <p:cNvSpPr txBox="1"/>
          <p:nvPr>
            <p:ph type="title"/>
          </p:nvPr>
        </p:nvSpPr>
        <p:spPr>
          <a:xfrm>
            <a:off x="2977305" y="4318568"/>
            <a:ext cx="18429390" cy="2404622"/>
          </a:xfrm>
          <a:prstGeom prst="rect">
            <a:avLst/>
          </a:prstGeom>
        </p:spPr>
        <p:txBody>
          <a:bodyPr/>
          <a:lstStyle>
            <a:lvl1pPr algn="ctr">
              <a:defRPr b="0" spc="-200" sz="7500">
                <a:solidFill>
                  <a:srgbClr val="884693"/>
                </a:solidFill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Understanding Verbatim Theatre: Lesson 4</a:t>
            </a:r>
          </a:p>
        </p:txBody>
      </p:sp>
      <p:sp>
        <p:nvSpPr>
          <p:cNvPr id="183" name="A Fine Art unit project for Third Level Art &amp; Design"/>
          <p:cNvSpPr txBox="1"/>
          <p:nvPr>
            <p:ph type="body" sz="quarter" idx="1"/>
          </p:nvPr>
        </p:nvSpPr>
        <p:spPr>
          <a:xfrm>
            <a:off x="5190032" y="6806310"/>
            <a:ext cx="14003936" cy="2591121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lnSpc>
                <a:spcPct val="150000"/>
              </a:lnSpc>
              <a:defRPr b="0" sz="4000">
                <a:solidFill>
                  <a:srgbClr val="884693"/>
                </a:solidFill>
                <a:latin typeface="Oxygen Regular"/>
                <a:ea typeface="Oxygen Regular"/>
                <a:cs typeface="Oxygen Regular"/>
                <a:sym typeface="Oxygen Regular"/>
              </a:defRPr>
            </a:lvl1pPr>
          </a:lstStyle>
          <a:p>
            <a:pPr/>
            <a:r>
              <a:t>Performing Arts Education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Research Homework</a:t>
            </a:r>
          </a:p>
        </p:txBody>
      </p:sp>
      <p:sp>
        <p:nvSpPr>
          <p:cNvPr id="220" name="As Robin Belfield indicated, making verbatim theatre includes the same…"/>
          <p:cNvSpPr txBox="1"/>
          <p:nvPr/>
        </p:nvSpPr>
        <p:spPr>
          <a:xfrm>
            <a:off x="3981177" y="2679699"/>
            <a:ext cx="16421646" cy="8356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As Robin Belfield indicated, making verbatim theatre includes the same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amount of research that a documentary filmmaker or a journalist would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put into a topic or story.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Your will be issued research homework today to help you create your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own verbatim theatre performance!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Think about:</a:t>
            </a:r>
          </a:p>
          <a:p>
            <a:pPr marL="508000" indent="-508000" defTabSz="12700">
              <a:lnSpc>
                <a:spcPct val="120000"/>
              </a:lnSpc>
              <a:spcBef>
                <a:spcPts val="0"/>
              </a:spcBef>
              <a:buSzPct val="123000"/>
              <a:buChar char="•"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What you are interested in?</a:t>
            </a:r>
          </a:p>
          <a:p>
            <a:pPr marL="508000" indent="-508000" defTabSz="12700">
              <a:lnSpc>
                <a:spcPct val="120000"/>
              </a:lnSpc>
              <a:spcBef>
                <a:spcPts val="0"/>
              </a:spcBef>
              <a:buSzPct val="123000"/>
              <a:buChar char="•"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What you can find out about it?</a:t>
            </a:r>
          </a:p>
          <a:p>
            <a:pPr marL="508000" indent="-508000" defTabSz="12700">
              <a:lnSpc>
                <a:spcPct val="120000"/>
              </a:lnSpc>
              <a:spcBef>
                <a:spcPts val="0"/>
              </a:spcBef>
              <a:buSzPct val="123000"/>
              <a:buChar char="•"/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How many real peoples’ words you can find?</a:t>
            </a:r>
          </a:p>
        </p:txBody>
      </p:sp>
      <p:pic>
        <p:nvPicPr>
          <p:cNvPr id="221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Learning Intentions:…"/>
          <p:cNvSpPr txBox="1"/>
          <p:nvPr/>
        </p:nvSpPr>
        <p:spPr>
          <a:xfrm>
            <a:off x="2951392" y="2048509"/>
            <a:ext cx="18481217" cy="9618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  <a:endParaRPr sz="1200"/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different types of devising techniques.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how to use my voice effectively.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structuring my work.</a:t>
            </a:r>
            <a:endParaRPr sz="1200"/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  <a:endParaRPr b="1" sz="1200">
              <a:latin typeface="Times Roman"/>
              <a:ea typeface="Times Roman"/>
              <a:cs typeface="Times Roman"/>
              <a:sym typeface="Times Roman"/>
            </a:endParaRP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identify different techniques for devising purposes.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collaborate with others to devise a short drama.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structure my work effectively.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use my voice to accurately portray character.</a:t>
            </a:r>
          </a:p>
        </p:txBody>
      </p:sp>
      <p:pic>
        <p:nvPicPr>
          <p:cNvPr id="224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Learning Intentions:…"/>
          <p:cNvSpPr txBox="1"/>
          <p:nvPr/>
        </p:nvSpPr>
        <p:spPr>
          <a:xfrm>
            <a:off x="2951392" y="2048509"/>
            <a:ext cx="18481217" cy="9618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Learning Intentions:</a:t>
            </a:r>
            <a:endParaRPr sz="1200"/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different types of devising techniques.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how to use my voice effectively.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am learning about structuring my work.</a:t>
            </a:r>
            <a:endParaRPr sz="1200"/>
          </a:p>
          <a:p>
            <a:pPr defTabSz="457200">
              <a:lnSpc>
                <a:spcPct val="120000"/>
              </a:lnSpc>
              <a:spcBef>
                <a:spcPts val="0"/>
              </a:spcBef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7000">
                <a:latin typeface="Oxygen Bold"/>
                <a:ea typeface="Oxygen Bold"/>
                <a:cs typeface="Oxygen Bold"/>
                <a:sym typeface="Oxygen Bold"/>
              </a:defRPr>
            </a:pPr>
            <a:r>
              <a:t>Success Criteria:</a:t>
            </a:r>
            <a:endParaRPr b="1" sz="1200">
              <a:latin typeface="Times Roman"/>
              <a:ea typeface="Times Roman"/>
              <a:cs typeface="Times Roman"/>
              <a:sym typeface="Times Roman"/>
            </a:endParaRP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identify different techniques for devising purposes.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collaborate with others to devise a short drama.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structure my work effectively.</a:t>
            </a:r>
          </a:p>
          <a:p>
            <a:pPr marL="571500" indent="-571500" defTabSz="457200">
              <a:lnSpc>
                <a:spcPct val="120000"/>
              </a:lnSpc>
              <a:spcBef>
                <a:spcPts val="0"/>
              </a:spcBef>
              <a:buSzPct val="123000"/>
              <a:buChar char="•"/>
              <a:defRPr sz="45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 can use my voice to accurately portray character.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Biography"/>
          <p:cNvSpPr txBox="1"/>
          <p:nvPr>
            <p:ph type="title"/>
          </p:nvPr>
        </p:nvSpPr>
        <p:spPr>
          <a:xfrm>
            <a:off x="966685" y="2377121"/>
            <a:ext cx="18077447" cy="4147571"/>
          </a:xfrm>
          <a:prstGeom prst="rect">
            <a:avLst/>
          </a:prstGeom>
        </p:spPr>
        <p:txBody>
          <a:bodyPr/>
          <a:lstStyle>
            <a:lvl1pPr>
              <a:defRPr b="0" spc="-276" sz="120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Exploring the Techniques</a:t>
            </a:r>
          </a:p>
        </p:txBody>
      </p:sp>
      <p:sp>
        <p:nvSpPr>
          <p:cNvPr id="189" name="The life and major works of David Hockney"/>
          <p:cNvSpPr txBox="1"/>
          <p:nvPr>
            <p:ph type="body" sz="half" idx="1"/>
          </p:nvPr>
        </p:nvSpPr>
        <p:spPr>
          <a:xfrm>
            <a:off x="1088532" y="7566090"/>
            <a:ext cx="17833754" cy="5113565"/>
          </a:xfrm>
          <a:prstGeom prst="rect">
            <a:avLst/>
          </a:prstGeom>
        </p:spPr>
        <p:txBody>
          <a:bodyPr lIns="50800" tIns="50800" rIns="50800" bIns="50800"/>
          <a:lstStyle/>
          <a:p>
            <a:pPr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In this section, we will learn more about techniques for creating verbatim theatre.</a:t>
            </a:r>
          </a:p>
          <a:p>
            <a:pPr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You will:</a:t>
            </a:r>
          </a:p>
          <a:p>
            <a:pPr marL="508000" indent="-508000"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Watch the expert Robin Belfield explain how he creates a verbatim text.</a:t>
            </a:r>
          </a:p>
          <a:p>
            <a:pPr marL="508000" indent="-508000">
              <a:buSzPct val="123000"/>
              <a:buChar char="•"/>
              <a:defRPr b="0"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Try out a variety of techniques used by verbatim theatre practitioners.</a:t>
            </a:r>
          </a:p>
        </p:txBody>
      </p:sp>
      <p:pic>
        <p:nvPicPr>
          <p:cNvPr id="190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A Guide to Creating Verbatim Theatre | National Theatre" descr="A Guide to Creating Verbatim Theatre | National Theatre"/>
          <p:cNvPicPr>
            <a:picLocks noChangeAspect="0"/>
          </p:cNvPicPr>
          <p:nvPr>
            <a:videoFile xmlns:mc="http://schemas.openxmlformats.org/markup-compatibility/2006" xmlns:aiw="http://developer.apple.com/namespaces/iwork" r:link="rId3" mc:Ignorable="aiw" aiw:title="A Guide to Creating Verbatim Theatre | National Theatre" aiw:author="National Theatre"/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-5633" y="-19850"/>
            <a:ext cx="24454577" cy="137557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2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192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19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Discussion Points</a:t>
            </a:r>
          </a:p>
        </p:txBody>
      </p:sp>
      <p:sp>
        <p:nvSpPr>
          <p:cNvPr id="195" name="The life and major works of David Hockney"/>
          <p:cNvSpPr txBox="1"/>
          <p:nvPr/>
        </p:nvSpPr>
        <p:spPr>
          <a:xfrm>
            <a:off x="9271000" y="3354660"/>
            <a:ext cx="13022533" cy="7006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Were there any key phrases Robin Belfield used that stuck out to you?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You will create a piece of verbatim theatre. What stories or topics immediately interest you?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How do you think you could capture the ideas and opinions of people accurately and sensitively?</a:t>
            </a:r>
          </a:p>
        </p:txBody>
      </p:sp>
      <p:pic>
        <p:nvPicPr>
          <p:cNvPr id="196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rcRect l="6599" t="4695" r="31643" b="0"/>
          <a:stretch>
            <a:fillRect/>
          </a:stretch>
        </p:blipFill>
        <p:spPr>
          <a:xfrm>
            <a:off x="-4094163" y="1444881"/>
            <a:ext cx="11998000" cy="123435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TIE-icon-Green.png" descr="TIE-icon-Green.png"/>
          <p:cNvPicPr>
            <a:picLocks noChangeAspect="1"/>
          </p:cNvPicPr>
          <p:nvPr/>
        </p:nvPicPr>
        <p:blipFill>
          <a:blip r:embed="rId4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Practical Exercises - Public Hearings</a:t>
            </a:r>
          </a:p>
        </p:txBody>
      </p:sp>
      <p:sp>
        <p:nvSpPr>
          <p:cNvPr id="200" name="The life and major works of David Hockney"/>
          <p:cNvSpPr txBox="1"/>
          <p:nvPr/>
        </p:nvSpPr>
        <p:spPr>
          <a:xfrm>
            <a:off x="1270000" y="2032000"/>
            <a:ext cx="20264410" cy="3393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One of the first things you do when creating verbatim theatre is find out which people are KEY to the story. 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Let’s try this with some publicly available documents.</a:t>
            </a:r>
          </a:p>
        </p:txBody>
      </p:sp>
      <p:pic>
        <p:nvPicPr>
          <p:cNvPr id="201" name="Screenshot 2024-04-30 at 16.10.57.png" descr="Screenshot 2024-04-30 at 16.10.5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20400000">
            <a:off x="2031285" y="7137972"/>
            <a:ext cx="11201401" cy="79121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2" name="Screenshot 2024-04-30 at 16.11.12.png" descr="Screenshot 2024-04-30 at 16.11.1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20400000">
            <a:off x="9384128" y="7152919"/>
            <a:ext cx="11277601" cy="784860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3" name="TIE-icon-Green.png" descr="TIE-icon-Green.png"/>
          <p:cNvPicPr>
            <a:picLocks noChangeAspect="1"/>
          </p:cNvPicPr>
          <p:nvPr/>
        </p:nvPicPr>
        <p:blipFill>
          <a:blip r:embed="rId5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Practical Exercises - Interview a Friend</a:t>
            </a:r>
          </a:p>
        </p:txBody>
      </p:sp>
      <p:sp>
        <p:nvSpPr>
          <p:cNvPr id="206" name="The life and major works of David Hockney"/>
          <p:cNvSpPr txBox="1"/>
          <p:nvPr/>
        </p:nvSpPr>
        <p:spPr>
          <a:xfrm>
            <a:off x="7645400" y="4032670"/>
            <a:ext cx="14527979" cy="64521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Recording a person speaking gives you a better idea of who they are and what their opinions are. 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When you repeat these words you can use voice technique to get a more accurate representation of the person.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“You are hearing the unscriptable!”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- Robin Belfield</a:t>
            </a:r>
          </a:p>
        </p:txBody>
      </p:sp>
      <p:pic>
        <p:nvPicPr>
          <p:cNvPr id="207" name="IMG_6778.PNG" descr="IMG_677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578" y="1436293"/>
            <a:ext cx="5777550" cy="125253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TIE-icon-Green.png" descr="TIE-icon-Green.png"/>
          <p:cNvPicPr>
            <a:picLocks noChangeAspect="1"/>
          </p:cNvPicPr>
          <p:nvPr/>
        </p:nvPicPr>
        <p:blipFill>
          <a:blip r:embed="rId4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Practical Exercises - Reduction</a:t>
            </a:r>
          </a:p>
        </p:txBody>
      </p:sp>
      <p:sp>
        <p:nvSpPr>
          <p:cNvPr id="211" name="When you are putting together a verbatim theatre piece, you will have…"/>
          <p:cNvSpPr txBox="1"/>
          <p:nvPr/>
        </p:nvSpPr>
        <p:spPr>
          <a:xfrm>
            <a:off x="3858145" y="2639837"/>
            <a:ext cx="16777346" cy="911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When you are putting together a verbatim theatre piece, you will have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too much material! </a:t>
            </a:r>
            <a:br/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How do you cut that material down? </a:t>
            </a:r>
            <a:br/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You look for the </a:t>
            </a:r>
            <a:r>
              <a:rPr>
                <a:latin typeface="Oxygen Bold"/>
                <a:ea typeface="Oxygen Bold"/>
                <a:cs typeface="Oxygen Bold"/>
                <a:sym typeface="Oxygen Bold"/>
              </a:rPr>
              <a:t>nucleus</a:t>
            </a:r>
            <a:r>
              <a:t> of the argument - this means the important bits. 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You reshape the material, but you keep the truth.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Work together to find the truth in the articles you have just been given.</a:t>
            </a: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defTabSz="12700">
              <a:lnSpc>
                <a:spcPct val="120000"/>
              </a:lnSpc>
              <a:spcBef>
                <a:spcPts val="0"/>
              </a:spcBef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Can you tell this story in 5 words? 4? 3? 2? 1 word?</a:t>
            </a:r>
          </a:p>
        </p:txBody>
      </p:sp>
      <p:pic>
        <p:nvPicPr>
          <p:cNvPr id="212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674970" y="11998179"/>
            <a:ext cx="1340978" cy="134097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TIE-icon-Green.png" descr="TIE-icon-Green.png"/>
          <p:cNvPicPr>
            <a:picLocks noChangeAspect="1"/>
          </p:cNvPicPr>
          <p:nvPr/>
        </p:nvPicPr>
        <p:blipFill>
          <a:blip r:embed="rId3">
            <a:extLst/>
          </a:blip>
          <a:srcRect l="56" t="0" r="57" b="0"/>
          <a:stretch>
            <a:fillRect/>
          </a:stretch>
        </p:blipFill>
        <p:spPr>
          <a:xfrm>
            <a:off x="22187146" y="11510354"/>
            <a:ext cx="1828802" cy="1828802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Education"/>
          <p:cNvSpPr txBox="1"/>
          <p:nvPr/>
        </p:nvSpPr>
        <p:spPr>
          <a:xfrm>
            <a:off x="1275743" y="267553"/>
            <a:ext cx="11865642" cy="9824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>
            <a:lvl1pPr defTabSz="825500">
              <a:lnSpc>
                <a:spcPct val="100000"/>
              </a:lnSpc>
              <a:spcBef>
                <a:spcPts val="0"/>
              </a:spcBef>
              <a:defRPr sz="4500">
                <a:latin typeface="Oxygen Bold"/>
                <a:ea typeface="Oxygen Bold"/>
                <a:cs typeface="Oxygen Bold"/>
                <a:sym typeface="Oxygen Bold"/>
              </a:defRPr>
            </a:lvl1pPr>
          </a:lstStyle>
          <a:p>
            <a:pPr/>
            <a:r>
              <a:t>Practical Exercises - The Laramie Project</a:t>
            </a:r>
          </a:p>
        </p:txBody>
      </p:sp>
      <p:sp>
        <p:nvSpPr>
          <p:cNvPr id="216" name="The life and major works of David Hockney"/>
          <p:cNvSpPr txBox="1"/>
          <p:nvPr/>
        </p:nvSpPr>
        <p:spPr>
          <a:xfrm>
            <a:off x="679921" y="4522131"/>
            <a:ext cx="8109267" cy="5368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Now let’s try to bring a section of The Laramie Project to life.</a:t>
            </a: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</a:p>
          <a:p>
            <a:pPr lvl="1" indent="0" defTabSz="825500">
              <a:lnSpc>
                <a:spcPct val="120000"/>
              </a:lnSpc>
              <a:spcBef>
                <a:spcPts val="0"/>
              </a:spcBef>
              <a:defRPr sz="4000">
                <a:latin typeface="Oxygen Regular"/>
                <a:ea typeface="Oxygen Regular"/>
                <a:cs typeface="Oxygen Regular"/>
                <a:sym typeface="Oxygen Regular"/>
              </a:defRPr>
            </a:pPr>
            <a:r>
              <a:t>Remember to be accurate to the punctuation. Try to use the evidence on the page, rather than your imagination.</a:t>
            </a:r>
          </a:p>
        </p:txBody>
      </p:sp>
      <p:pic>
        <p:nvPicPr>
          <p:cNvPr id="217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063017" y="1454307"/>
            <a:ext cx="20704743" cy="122177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